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handoutMasterIdLst>
    <p:handoutMasterId r:id="rId14"/>
  </p:handoutMasterIdLst>
  <p:sldIdLst>
    <p:sldId id="308" r:id="rId4"/>
    <p:sldId id="270" r:id="rId5"/>
    <p:sldId id="291" r:id="rId6"/>
    <p:sldId id="293" r:id="rId7"/>
    <p:sldId id="295" r:id="rId8"/>
    <p:sldId id="306" r:id="rId9"/>
    <p:sldId id="307" r:id="rId10"/>
    <p:sldId id="304" r:id="rId11"/>
    <p:sldId id="309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462"/>
    <a:srgbClr val="DF5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64" autoAdjust="0"/>
  </p:normalViewPr>
  <p:slideViewPr>
    <p:cSldViewPr snapToGrid="0" snapToObjects="1">
      <p:cViewPr varScale="1">
        <p:scale>
          <a:sx n="93" d="100"/>
          <a:sy n="93" d="100"/>
        </p:scale>
        <p:origin x="21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ALHIV 10-19 years</a:t>
            </a:r>
            <a:r>
              <a:rPr lang="en-US" sz="2400" b="1" baseline="0" dirty="0" smtClean="0"/>
              <a:t> </a:t>
            </a:r>
          </a:p>
          <a:p>
            <a:pPr>
              <a:defRPr/>
            </a:pPr>
            <a:r>
              <a:rPr lang="en-US" sz="2000" b="1" baseline="0" dirty="0" smtClean="0"/>
              <a:t>Over a 12 month period (Oct 16 – Sept 17)</a:t>
            </a:r>
            <a:endParaRPr lang="en-US" sz="2000" b="1" dirty="0"/>
          </a:p>
        </c:rich>
      </c:tx>
      <c:layout>
        <c:manualLayout>
          <c:xMode val="edge"/>
          <c:yMode val="edge"/>
          <c:x val="0.223058450322443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951470050180885E-2"/>
          <c:y val="0.19047421860304209"/>
          <c:w val="0.89410613976991193"/>
          <c:h val="0.57569951603070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TX Curr</c:v>
                </c:pt>
              </c:strCache>
            </c:strRef>
          </c:tx>
          <c:spPr>
            <a:solidFill>
              <a:srgbClr val="DF551C"/>
            </a:solidFill>
            <a:ln>
              <a:solidFill>
                <a:srgbClr val="DF551C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642509001956601E-3"/>
                  <c:y val="0"/>
                </c:manualLayout>
              </c:layout>
              <c:tx>
                <c:rich>
                  <a:bodyPr/>
                  <a:lstStyle/>
                  <a:p>
                    <a:fld id="{E90B425E-CC3F-4F73-930F-5F834A040865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24-45D0-A83F-2199BE70812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0">
                  <c:v>Malawi</c:v>
                </c:pt>
                <c:pt idx="1">
                  <c:v>Tanzania</c:v>
                </c:pt>
                <c:pt idx="2">
                  <c:v>Lesotho</c:v>
                </c:pt>
                <c:pt idx="3">
                  <c:v>Zimbabwe</c:v>
                </c:pt>
                <c:pt idx="4">
                  <c:v>Kenya</c:v>
                </c:pt>
                <c:pt idx="5">
                  <c:v>Cameroon</c:v>
                </c:pt>
                <c:pt idx="6">
                  <c:v>Swaziland</c:v>
                </c:pt>
                <c:pt idx="7">
                  <c:v>DRC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11050</c:v>
                </c:pt>
                <c:pt idx="1">
                  <c:v>6281</c:v>
                </c:pt>
                <c:pt idx="2">
                  <c:v>6244</c:v>
                </c:pt>
                <c:pt idx="3">
                  <c:v>4946</c:v>
                </c:pt>
                <c:pt idx="4">
                  <c:v>4173</c:v>
                </c:pt>
                <c:pt idx="5">
                  <c:v>3177</c:v>
                </c:pt>
                <c:pt idx="6">
                  <c:v>3170</c:v>
                </c:pt>
                <c:pt idx="7">
                  <c:v>1057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24-45D0-A83F-2199BE7081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TX New</c:v>
                </c:pt>
              </c:strCache>
            </c:strRef>
          </c:tx>
          <c:spPr>
            <a:solidFill>
              <a:srgbClr val="0E7462"/>
            </a:solidFill>
            <a:ln>
              <a:solidFill>
                <a:srgbClr val="0E7462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1.557632398753894E-3"/>
                  <c:y val="-3.0657764092683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24-45D0-A83F-2199BE7081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0">
                  <c:v>Malawi</c:v>
                </c:pt>
                <c:pt idx="1">
                  <c:v>Tanzania</c:v>
                </c:pt>
                <c:pt idx="2">
                  <c:v>Lesotho</c:v>
                </c:pt>
                <c:pt idx="3">
                  <c:v>Zimbabwe</c:v>
                </c:pt>
                <c:pt idx="4">
                  <c:v>Kenya</c:v>
                </c:pt>
                <c:pt idx="5">
                  <c:v>Cameroon</c:v>
                </c:pt>
                <c:pt idx="6">
                  <c:v>Swaziland</c:v>
                </c:pt>
                <c:pt idx="7">
                  <c:v>DRC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2013</c:v>
                </c:pt>
                <c:pt idx="1">
                  <c:v>1206</c:v>
                </c:pt>
                <c:pt idx="2">
                  <c:v>1719</c:v>
                </c:pt>
                <c:pt idx="3">
                  <c:v>682</c:v>
                </c:pt>
                <c:pt idx="4">
                  <c:v>762</c:v>
                </c:pt>
                <c:pt idx="6">
                  <c:v>670</c:v>
                </c:pt>
                <c:pt idx="7">
                  <c:v>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24-45D0-A83F-2199BE708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65218440"/>
        <c:axId val="26521883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070571786003394E-2"/>
                  <c:y val="-3.95256755524664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87% (3657)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524-45D0-A83F-2199BE70812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037383177570152E-2"/>
                  <c:y val="-7.074868636773087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78% (2542)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524-45D0-A83F-2199BE70812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401869158878621E-2"/>
                  <c:y val="4.95240804574116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524-45D0-A83F-2199BE70812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7730124855888341"/>
                  <c:y val="-6.1448112337772427E-2"/>
                </c:manualLayout>
              </c:layout>
              <c:tx>
                <c:rich>
                  <a:bodyPr/>
                  <a:lstStyle/>
                  <a:p>
                    <a:fld id="{0C5702ED-9C62-4D05-B537-C73C2C181264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 (1912)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524-45D0-A83F-2199BE70812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524-45D0-A83F-2199BE7081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0">
                  <c:v>Malawi</c:v>
                </c:pt>
                <c:pt idx="1">
                  <c:v>Tanzania</c:v>
                </c:pt>
                <c:pt idx="2">
                  <c:v>Lesotho</c:v>
                </c:pt>
                <c:pt idx="3">
                  <c:v>Zimbabwe</c:v>
                </c:pt>
                <c:pt idx="4">
                  <c:v>Kenya</c:v>
                </c:pt>
                <c:pt idx="5">
                  <c:v>Cameroon</c:v>
                </c:pt>
                <c:pt idx="6">
                  <c:v>Swaziland</c:v>
                </c:pt>
                <c:pt idx="7">
                  <c:v>DRC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524-45D0-A83F-2199BE708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219616"/>
        <c:axId val="265219224"/>
      </c:lineChart>
      <c:catAx>
        <c:axId val="26521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218832"/>
        <c:crosses val="autoZero"/>
        <c:auto val="1"/>
        <c:lblAlgn val="ctr"/>
        <c:lblOffset val="100"/>
        <c:noMultiLvlLbl val="0"/>
      </c:catAx>
      <c:valAx>
        <c:axId val="26521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218440"/>
        <c:crosses val="autoZero"/>
        <c:crossBetween val="between"/>
      </c:valAx>
      <c:valAx>
        <c:axId val="265219224"/>
        <c:scaling>
          <c:orientation val="minMax"/>
          <c:max val="1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219616"/>
        <c:crosses val="max"/>
        <c:crossBetween val="between"/>
      </c:valAx>
      <c:catAx>
        <c:axId val="26521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521922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7.4922118380062311E-2"/>
          <c:y val="0.92688819609233297"/>
          <c:w val="0.81696310741531142"/>
          <c:h val="7.1151452511383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0.51733</cdr:x>
      <cdr:y>0.20865</cdr:y>
    </cdr:from>
    <cdr:to>
      <cdr:x>0.90146</cdr:x>
      <cdr:y>0.44801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72600" y="1089178"/>
          <a:ext cx="3692324" cy="12494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/>
            <a:t>T</a:t>
          </a:r>
          <a:r>
            <a:rPr lang="en-US" sz="2800" b="1" dirty="0" smtClean="0"/>
            <a:t>otal = 40,098</a:t>
          </a:r>
        </a:p>
        <a:p xmlns:a="http://schemas.openxmlformats.org/drawingml/2006/main">
          <a:pPr algn="ctr"/>
          <a:r>
            <a:rPr lang="en-US" sz="2800" b="1" dirty="0" smtClean="0"/>
            <a:t>10-27% new on care* </a:t>
          </a:r>
          <a:endParaRPr lang="en-US" sz="2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93ACB0-AC32-41EF-A738-81EADB05FD8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6941F2-6327-4451-9D20-96EBA0E4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431759-3FC6-4133-A7BD-09DD55155FEA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E19687-4F22-4B80-B8DB-CBD13A9D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D9EDA-B574-43AD-AEC1-C6624151C9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7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TX </a:t>
            </a:r>
            <a:r>
              <a:rPr lang="en-US" dirty="0" err="1" smtClean="0"/>
              <a:t>curr</a:t>
            </a:r>
            <a:r>
              <a:rPr lang="en-US" dirty="0" smtClean="0"/>
              <a:t> – number of adolescents 10-19 years currently on ART as of Sept</a:t>
            </a:r>
            <a:r>
              <a:rPr lang="en-US" baseline="0" dirty="0" smtClean="0"/>
              <a:t> 17 at all EGPAF (country)</a:t>
            </a:r>
            <a:r>
              <a:rPr lang="en-US" dirty="0" smtClean="0"/>
              <a:t> TX_CURR Number of population</a:t>
            </a:r>
            <a:r>
              <a:rPr lang="en-US" baseline="0" dirty="0" smtClean="0"/>
              <a:t> </a:t>
            </a:r>
            <a:r>
              <a:rPr lang="en-US" dirty="0" smtClean="0"/>
              <a:t>currently receiving antiretroviral therapy (ART)</a:t>
            </a:r>
            <a:endParaRPr lang="en-US" baseline="0" dirty="0" smtClean="0"/>
          </a:p>
          <a:p>
            <a:r>
              <a:rPr lang="en-US" baseline="0" dirty="0" smtClean="0"/>
              <a:t>TX new – number of new adolescents 10-19 starting treatment as of Sept 17 at all EGPAF sites (for the country); </a:t>
            </a:r>
            <a:r>
              <a:rPr lang="en-US" dirty="0" smtClean="0"/>
              <a:t>TX_NEW Number of population newly enrolled on antiretroviral therapy over the year(ART)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D34A-0B0D-4AFB-8B0F-B21276110E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Log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18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68941" y="789555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268941" y="1199599"/>
            <a:ext cx="662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/>
              <a:buNone/>
            </a:pPr>
            <a:endParaRPr lang="en-US" dirty="0" smtClean="0">
              <a:solidFill>
                <a:srgbClr val="DF551C"/>
              </a:solidFill>
              <a:latin typeface="Museo Slab 100"/>
              <a:cs typeface="Museo Slab 100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DF551C"/>
              </a:solidFill>
              <a:latin typeface="Museo Slab 100"/>
              <a:cs typeface="Museo Slab 100"/>
            </a:endParaRPr>
          </a:p>
        </p:txBody>
      </p:sp>
    </p:spTree>
    <p:extLst>
      <p:ext uri="{BB962C8B-B14F-4D97-AF65-F5344CB8AC3E}">
        <p14:creationId xmlns:p14="http://schemas.microsoft.com/office/powerpoint/2010/main" val="99960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41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2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3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11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41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50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26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0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go onl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05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9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75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4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57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02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18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97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10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56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7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orizontal 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094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70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7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4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ertical 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60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Mom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2016C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1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Docto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2016C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7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Mom &amp; Bab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2016C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8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ealthcare Work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2016C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5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nya_2016C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5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ombija@pedaids.or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6" r="5247"/>
          <a:stretch/>
        </p:blipFill>
        <p:spPr>
          <a:xfrm>
            <a:off x="-565149" y="0"/>
            <a:ext cx="9709149" cy="681037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6810375"/>
            <a:ext cx="9158288" cy="44450"/>
          </a:xfrm>
          <a:prstGeom prst="line">
            <a:avLst/>
          </a:prstGeom>
          <a:ln w="136525">
            <a:solidFill>
              <a:srgbClr val="C91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300917" y="5897148"/>
            <a:ext cx="8502788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defTabSz="914400">
              <a:lnSpc>
                <a:spcPts val="2900"/>
              </a:lnSpc>
              <a:buFont typeface="Arial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#</a:t>
            </a:r>
            <a:r>
              <a:rPr lang="en-US" sz="2400" b="1" dirty="0" err="1" smtClean="0">
                <a:solidFill>
                  <a:prstClr val="black"/>
                </a:solidFill>
                <a:latin typeface="Helvetica Neue"/>
                <a:cs typeface="Helvetica Neue"/>
              </a:rPr>
              <a:t>changingthegame</a:t>
            </a:r>
            <a:r>
              <a:rPr lang="en-US" sz="24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   #AIDS2108</a:t>
            </a:r>
            <a:endParaRPr lang="en-US" sz="2400" dirty="0">
              <a:solidFill>
                <a:prstClr val="black"/>
              </a:solidFill>
              <a:latin typeface="Helvetica Neue"/>
              <a:cs typeface="Helvetica Neue"/>
            </a:endParaRPr>
          </a:p>
          <a:p>
            <a:pPr marL="285750" indent="-285750" algn="ctr" defTabSz="914400">
              <a:lnSpc>
                <a:spcPts val="2900"/>
              </a:lnSpc>
              <a:buFont typeface="Arial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Helvetica Neue"/>
                <a:cs typeface="Helvetica Neue"/>
              </a:rPr>
              <a:t>Please tag </a:t>
            </a:r>
            <a:r>
              <a:rPr lang="en-US" sz="24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@</a:t>
            </a:r>
            <a:r>
              <a:rPr lang="en-US" sz="2400" b="1" dirty="0" err="1" smtClean="0">
                <a:solidFill>
                  <a:prstClr val="black"/>
                </a:solidFill>
                <a:latin typeface="Helvetica Neue"/>
                <a:cs typeface="Helvetica Neue"/>
              </a:rPr>
              <a:t>grassrootsoccer</a:t>
            </a:r>
            <a:endParaRPr lang="en-US" sz="2400" b="1" dirty="0" smtClean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00" y="1265956"/>
            <a:ext cx="4212862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CHANGING THE GAME IN</a:t>
            </a:r>
          </a:p>
          <a:p>
            <a:pPr algn="ctr">
              <a:lnSpc>
                <a:spcPts val="402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ADOLESCENT-CENTERED DESIGN:</a:t>
            </a:r>
          </a:p>
          <a:p>
            <a:pPr algn="ctr">
              <a:lnSpc>
                <a:spcPts val="402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ASSETS, ACCESS, ADHERENCE</a:t>
            </a:r>
            <a:endParaRPr lang="en-US" sz="3200" b="1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28" y="5897147"/>
            <a:ext cx="717917" cy="717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" y="271846"/>
            <a:ext cx="3392854" cy="723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73" y="5897147"/>
            <a:ext cx="772685" cy="77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5" y="5869231"/>
            <a:ext cx="828516" cy="8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78845"/>
            <a:ext cx="914400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 smtClean="0">
                <a:solidFill>
                  <a:srgbClr val="DF551C"/>
                </a:solidFill>
                <a:latin typeface="Museo Slab 900"/>
                <a:cs typeface="Museo Slab 900"/>
              </a:rPr>
              <a:t>Adolescent HIV </a:t>
            </a:r>
            <a:r>
              <a:rPr lang="en-US" sz="4400" b="1" dirty="0" smtClean="0">
                <a:solidFill>
                  <a:srgbClr val="DF551C"/>
                </a:solidFill>
                <a:latin typeface="Museo Slab 900"/>
                <a:cs typeface="Museo Slab 900"/>
              </a:rPr>
              <a:t>Services:</a:t>
            </a:r>
          </a:p>
          <a:p>
            <a:pPr algn="ctr">
              <a:lnSpc>
                <a:spcPct val="90000"/>
              </a:lnSpc>
            </a:pPr>
            <a:r>
              <a:rPr lang="en-US" sz="4400" b="1" dirty="0" smtClean="0">
                <a:solidFill>
                  <a:srgbClr val="DF551C"/>
                </a:solidFill>
                <a:latin typeface="Museo Slab 900"/>
                <a:cs typeface="Museo Slab 900"/>
              </a:rPr>
              <a:t>An </a:t>
            </a:r>
            <a:r>
              <a:rPr lang="en-US" sz="4400" b="1" dirty="0" smtClean="0">
                <a:solidFill>
                  <a:srgbClr val="DF551C"/>
                </a:solidFill>
                <a:latin typeface="Museo Slab 900"/>
                <a:cs typeface="Museo Slab 900"/>
              </a:rPr>
              <a:t>8 country review </a:t>
            </a:r>
          </a:p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rgbClr val="DF551C"/>
                </a:solidFill>
                <a:latin typeface="Museo Slab 100"/>
                <a:cs typeface="Museo Slab 100"/>
              </a:rPr>
              <a:t>Maryanne Ombija</a:t>
            </a:r>
            <a:endParaRPr lang="en-US" sz="4800" dirty="0">
              <a:solidFill>
                <a:srgbClr val="DF551C"/>
              </a:solidFill>
              <a:latin typeface="Museo Slab 900"/>
              <a:cs typeface="Museo Slab 9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74223"/>
            <a:ext cx="91440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DF551C"/>
                </a:solidFill>
                <a:latin typeface="Museo Slab 900"/>
                <a:cs typeface="Museo Slab 900"/>
              </a:rPr>
              <a:t>GRS Pre-Conference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DF551C"/>
                </a:solidFill>
                <a:latin typeface="Museo Slab 100"/>
                <a:cs typeface="Museo Slab 100"/>
              </a:rPr>
              <a:t>July 22, 2018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DF551C"/>
                </a:solidFill>
                <a:latin typeface="Museo Slab 100"/>
                <a:cs typeface="Museo Slab 900"/>
              </a:rPr>
              <a:t>Amsterdam</a:t>
            </a:r>
            <a:endParaRPr lang="en-US" sz="3600" dirty="0">
              <a:solidFill>
                <a:srgbClr val="DF551C"/>
              </a:solidFill>
              <a:latin typeface="Museo Slab 900"/>
              <a:cs typeface="Museo Slab 900"/>
            </a:endParaRPr>
          </a:p>
        </p:txBody>
      </p:sp>
    </p:spTree>
    <p:extLst>
      <p:ext uri="{BB962C8B-B14F-4D97-AF65-F5344CB8AC3E}">
        <p14:creationId xmlns:p14="http://schemas.microsoft.com/office/powerpoint/2010/main" val="35035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1" y="206571"/>
            <a:ext cx="8785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DF551C"/>
                </a:solidFill>
                <a:latin typeface="Museo Slab 500" panose="02000000000000000000" pitchFamily="50" charset="0"/>
                <a:cs typeface="Museo Slab 700"/>
              </a:rPr>
              <a:t>Acknowledgements</a:t>
            </a:r>
            <a:endParaRPr lang="en-US" sz="3200" b="1" dirty="0">
              <a:solidFill>
                <a:srgbClr val="DF551C"/>
              </a:solidFill>
              <a:latin typeface="Museo Slab 500" panose="02000000000000000000" pitchFamily="50" charset="0"/>
              <a:cs typeface="Museo Slab 70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83749" y="1025657"/>
            <a:ext cx="8466014" cy="5294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at INTEREST 2018 and 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Pediatric Workshop 2018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Co-authors: </a:t>
            </a:r>
          </a:p>
          <a:p>
            <a:pPr marL="457200" lvl="1" indent="0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en-US" dirty="0" smtClean="0"/>
              <a:t>John Ditekemena and Aime Loando - EGPAF DRC</a:t>
            </a:r>
          </a:p>
          <a:p>
            <a:pPr marL="457200" lvl="1" indent="0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en-US" dirty="0" smtClean="0"/>
              <a:t>Patrice Tchendjou - EGPAF Cameroon</a:t>
            </a:r>
          </a:p>
          <a:p>
            <a:pPr marL="457200" lvl="1" indent="0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en-US" dirty="0" smtClean="0"/>
              <a:t>Caspian Chouraya and Harriet Mamba – EGPAF </a:t>
            </a:r>
            <a:r>
              <a:rPr lang="en-US" dirty="0" err="1" smtClean="0"/>
              <a:t>eSwatini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en-US" dirty="0" smtClean="0"/>
              <a:t>Lucy Matu and Justine Odionyi – EGPAF Kenya</a:t>
            </a:r>
          </a:p>
          <a:p>
            <a:pPr marL="457200" lvl="1" indent="0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en-US" dirty="0" smtClean="0"/>
              <a:t>Thabiso Lekhotsa and Limpho Maoela – EGPAF Lesotho</a:t>
            </a:r>
          </a:p>
          <a:p>
            <a:pPr marL="457200" lvl="1" indent="0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en-US" dirty="0" smtClean="0"/>
              <a:t>Allan Ahimbisibwe – EGPAF Malawi</a:t>
            </a:r>
          </a:p>
          <a:p>
            <a:pPr marL="457200" lvl="1" indent="0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en-US" dirty="0" smtClean="0"/>
              <a:t>Roland van de Ven – EGPAF Tanzania</a:t>
            </a:r>
          </a:p>
          <a:p>
            <a:pPr marL="457200" lvl="1" indent="0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en-US" dirty="0" smtClean="0"/>
              <a:t>Blessing Mutede and Emmanuel Tachiwenyika – EGPAF Zimbabwe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9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747" y="204798"/>
            <a:ext cx="893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F551C"/>
                </a:solidFill>
                <a:latin typeface="Museo Slab 500" panose="02000000000000000000" pitchFamily="50" charset="0"/>
                <a:cs typeface="Museo Slab 700"/>
              </a:rPr>
              <a:t>A</a:t>
            </a:r>
            <a:r>
              <a:rPr lang="en-US" sz="2800" b="1" dirty="0" smtClean="0">
                <a:solidFill>
                  <a:srgbClr val="DF551C"/>
                </a:solidFill>
                <a:latin typeface="Museo Slab 500" panose="02000000000000000000" pitchFamily="50" charset="0"/>
                <a:cs typeface="Museo Slab 700"/>
              </a:rPr>
              <a:t>ccess to ARVs for 10-19 year olds: </a:t>
            </a:r>
            <a:r>
              <a:rPr lang="en-US" sz="2400" b="1" dirty="0" smtClean="0">
                <a:solidFill>
                  <a:srgbClr val="DF551C"/>
                </a:solidFill>
                <a:latin typeface="Museo Slab 500" panose="02000000000000000000" pitchFamily="50" charset="0"/>
                <a:cs typeface="Museo Slab 700"/>
              </a:rPr>
              <a:t>841 sites </a:t>
            </a:r>
            <a:endParaRPr lang="en-US" sz="2400" b="1" dirty="0">
              <a:solidFill>
                <a:srgbClr val="DF551C"/>
              </a:solidFill>
              <a:latin typeface="Museo Slab 500" panose="02000000000000000000" pitchFamily="50" charset="0"/>
              <a:cs typeface="Museo Slab 7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94" t="2615" b="2004"/>
          <a:stretch/>
        </p:blipFill>
        <p:spPr>
          <a:xfrm>
            <a:off x="5003441" y="1036832"/>
            <a:ext cx="3640320" cy="3565003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86136" y="1036832"/>
            <a:ext cx="3750197" cy="4433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DRC – 30 facilities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Cameroon – 121 facilities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Lesotho – 118 facilities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Kenya – 159 facilities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Malawi – 78 facilities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eSwatini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56 facilities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Tanzania – 219 facilities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Zimbabwe – 60 facilities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876" y="5363429"/>
            <a:ext cx="1558353" cy="881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229" y="5505637"/>
            <a:ext cx="2053636" cy="596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712" y="5593618"/>
            <a:ext cx="1751116" cy="420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56485"/>
            <a:ext cx="9144000" cy="701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07" y="276976"/>
            <a:ext cx="878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F551C"/>
                </a:solidFill>
                <a:latin typeface="Museo Slab 500" panose="02000000000000000000" pitchFamily="50" charset="0"/>
                <a:cs typeface="Museo Slab 700"/>
              </a:rPr>
              <a:t>Adolescents on ART at Sites</a:t>
            </a:r>
            <a:endParaRPr lang="en-US" sz="3200" b="1" dirty="0">
              <a:solidFill>
                <a:srgbClr val="DF551C"/>
              </a:solidFill>
              <a:latin typeface="Museo Slab 500" panose="02000000000000000000" pitchFamily="50" charset="0"/>
              <a:cs typeface="Museo Slab 700"/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572095346"/>
              </p:ext>
            </p:extLst>
          </p:nvPr>
        </p:nvGraphicFramePr>
        <p:xfrm>
          <a:off x="282307" y="1005840"/>
          <a:ext cx="9612077" cy="522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078487" y="6184343"/>
            <a:ext cx="6351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For available CDC, USAID &amp; CIFF data using PEPFAR MER definitions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327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307" y="276976"/>
            <a:ext cx="878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F551C"/>
                </a:solidFill>
                <a:latin typeface="Museo Slab 500" panose="02000000000000000000" pitchFamily="50" charset="0"/>
                <a:cs typeface="Museo Slab 700"/>
              </a:rPr>
              <a:t>Lessons </a:t>
            </a:r>
            <a:endParaRPr lang="en-US" sz="3200" b="1" dirty="0">
              <a:solidFill>
                <a:srgbClr val="DF551C"/>
              </a:solidFill>
              <a:latin typeface="Museo Slab 500" panose="02000000000000000000" pitchFamily="50" charset="0"/>
              <a:cs typeface="Museo Slab 70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70388" y="972272"/>
            <a:ext cx="8322199" cy="475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HIV positive adolescents represent 4-10% of total population in case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Documented 18,630 viral load tests for adolescents on treatment; HVL was not accessible to all and was especially low in DRC, Cameroon and Zimbabwe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Only 23% of adolescents on treatment attend clubs and support group as part of clinical care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More lay and professional providers completed adolescent-friendly HIV service training when provided on-site compared to off-site; especially Lesotho (1432 providers) &amp;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eSwatini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(875 providers)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29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307" y="276976"/>
            <a:ext cx="878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F551C"/>
                </a:solidFill>
                <a:latin typeface="Museo Slab 500" panose="02000000000000000000" pitchFamily="50" charset="0"/>
                <a:cs typeface="Museo Slab 700"/>
              </a:rPr>
              <a:t>Conclusions </a:t>
            </a:r>
            <a:endParaRPr lang="en-US" sz="3200" b="1" dirty="0">
              <a:solidFill>
                <a:srgbClr val="DF551C"/>
              </a:solidFill>
              <a:latin typeface="Museo Slab 500" panose="02000000000000000000" pitchFamily="50" charset="0"/>
              <a:cs typeface="Museo Slab 70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97710" y="1331088"/>
            <a:ext cx="5497975" cy="4433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Rapid pace of providing universal treatment will need to anticipate unique adolescent care challenges with scale up, alongside workforce capacity and resources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ART exists but lab tests for viral load remains limited, making it difficult to know the impact of access on treatment outcomes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EGPAF continues with our support of all current and future ALHIV with the aim of an AIDS-free generation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AODS 口 &#10;GENERA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00" y="1851949"/>
            <a:ext cx="2472746" cy="311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151" y="4435671"/>
            <a:ext cx="6200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F551C"/>
                </a:solidFill>
                <a:latin typeface="Museo Slab 900" panose="02000000000000000000" pitchFamily="50" charset="0"/>
                <a:cs typeface="Museo Slab 700"/>
              </a:rPr>
              <a:t>Thank you!</a:t>
            </a:r>
          </a:p>
          <a:p>
            <a:pPr algn="ctr"/>
            <a:endParaRPr lang="en-US" sz="3600" b="1" dirty="0" smtClean="0">
              <a:solidFill>
                <a:srgbClr val="DF551C"/>
              </a:solidFill>
              <a:latin typeface="Museo Slab 900" panose="02000000000000000000" pitchFamily="50" charset="0"/>
              <a:cs typeface="Museo Slab 700"/>
            </a:endParaRPr>
          </a:p>
          <a:p>
            <a:pPr algn="ctr"/>
            <a:r>
              <a:rPr lang="en-US" sz="2000" dirty="0" smtClean="0">
                <a:solidFill>
                  <a:srgbClr val="DF551C"/>
                </a:solidFill>
                <a:latin typeface="Museo Slab 900" panose="02000000000000000000" pitchFamily="50" charset="0"/>
                <a:cs typeface="Museo Slab 700"/>
              </a:rPr>
              <a:t>For more information: </a:t>
            </a:r>
            <a:r>
              <a:rPr lang="en-US" sz="2000" dirty="0" smtClean="0">
                <a:solidFill>
                  <a:srgbClr val="DF551C"/>
                </a:solidFill>
                <a:latin typeface="Museo Slab 900" panose="02000000000000000000" pitchFamily="50" charset="0"/>
                <a:cs typeface="Museo Slab 700"/>
                <a:hlinkClick r:id="rId2"/>
              </a:rPr>
              <a:t>mombija@pedaids.org</a:t>
            </a:r>
            <a:r>
              <a:rPr lang="en-US" sz="2000" dirty="0" smtClean="0">
                <a:solidFill>
                  <a:srgbClr val="DF551C"/>
                </a:solidFill>
                <a:latin typeface="Museo Slab 900" panose="02000000000000000000" pitchFamily="50" charset="0"/>
                <a:cs typeface="Museo Slab 700"/>
              </a:rPr>
              <a:t> </a:t>
            </a:r>
            <a:endParaRPr lang="en-US" sz="2000" dirty="0">
              <a:solidFill>
                <a:srgbClr val="DF551C"/>
              </a:solidFill>
              <a:latin typeface="Museo Slab 900" panose="02000000000000000000" pitchFamily="50" charset="0"/>
              <a:cs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22538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6" r="5247"/>
          <a:stretch/>
        </p:blipFill>
        <p:spPr>
          <a:xfrm>
            <a:off x="-565149" y="0"/>
            <a:ext cx="9709149" cy="681037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6810375"/>
            <a:ext cx="9158288" cy="44450"/>
          </a:xfrm>
          <a:prstGeom prst="line">
            <a:avLst/>
          </a:prstGeom>
          <a:ln w="136525">
            <a:solidFill>
              <a:srgbClr val="C91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300917" y="5897148"/>
            <a:ext cx="8502788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defTabSz="914400">
              <a:lnSpc>
                <a:spcPts val="2900"/>
              </a:lnSpc>
              <a:buFont typeface="Arial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#</a:t>
            </a:r>
            <a:r>
              <a:rPr lang="en-US" sz="2400" b="1" dirty="0" err="1" smtClean="0">
                <a:solidFill>
                  <a:prstClr val="black"/>
                </a:solidFill>
                <a:latin typeface="Helvetica Neue"/>
                <a:cs typeface="Helvetica Neue"/>
              </a:rPr>
              <a:t>changingthegame</a:t>
            </a:r>
            <a:r>
              <a:rPr lang="en-US" sz="24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   #AIDS2108</a:t>
            </a:r>
            <a:endParaRPr lang="en-US" sz="2400" dirty="0">
              <a:solidFill>
                <a:prstClr val="black"/>
              </a:solidFill>
              <a:latin typeface="Helvetica Neue"/>
              <a:cs typeface="Helvetica Neue"/>
            </a:endParaRPr>
          </a:p>
          <a:p>
            <a:pPr marL="285750" indent="-285750" algn="ctr" defTabSz="914400">
              <a:lnSpc>
                <a:spcPts val="2900"/>
              </a:lnSpc>
              <a:buFont typeface="Arial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Helvetica Neue"/>
                <a:cs typeface="Helvetica Neue"/>
              </a:rPr>
              <a:t>Please tag </a:t>
            </a:r>
            <a:r>
              <a:rPr lang="en-US" sz="24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@</a:t>
            </a:r>
            <a:r>
              <a:rPr lang="en-US" sz="2400" b="1" dirty="0" err="1" smtClean="0">
                <a:solidFill>
                  <a:prstClr val="black"/>
                </a:solidFill>
                <a:latin typeface="Helvetica Neue"/>
                <a:cs typeface="Helvetica Neue"/>
              </a:rPr>
              <a:t>grassrootsoccer</a:t>
            </a:r>
            <a:endParaRPr lang="en-US" sz="2400" b="1" dirty="0" smtClean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00" y="1265956"/>
            <a:ext cx="4212862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CHANGING THE GAME IN</a:t>
            </a:r>
          </a:p>
          <a:p>
            <a:pPr algn="ctr">
              <a:lnSpc>
                <a:spcPts val="402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ADOLESCENT-CENTERED DESIGN:</a:t>
            </a:r>
          </a:p>
          <a:p>
            <a:pPr algn="ctr">
              <a:lnSpc>
                <a:spcPts val="402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ASSETS, ACCESS, ADHERENCE</a:t>
            </a:r>
            <a:endParaRPr lang="en-US" sz="3200" b="1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28" y="5897147"/>
            <a:ext cx="717917" cy="717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" y="271846"/>
            <a:ext cx="3392854" cy="723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73" y="5897147"/>
            <a:ext cx="772685" cy="77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5" y="5869231"/>
            <a:ext cx="828516" cy="8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459</Words>
  <Application>Microsoft Office PowerPoint</Application>
  <PresentationFormat>On-screen Show (4:3)</PresentationFormat>
  <Paragraphs>65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Helvetica Neue</vt:lpstr>
      <vt:lpstr>Helvetica Neue Condensed</vt:lpstr>
      <vt:lpstr>Museo Slab 100</vt:lpstr>
      <vt:lpstr>Museo Slab 500</vt:lpstr>
      <vt:lpstr>Museo Slab 700</vt:lpstr>
      <vt:lpstr>Museo Slab 900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EGPAF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Kim</dc:creator>
  <cp:lastModifiedBy>Pub, Library</cp:lastModifiedBy>
  <cp:revision>88</cp:revision>
  <cp:lastPrinted>2018-05-10T19:59:33Z</cp:lastPrinted>
  <dcterms:created xsi:type="dcterms:W3CDTF">2015-01-14T14:21:41Z</dcterms:created>
  <dcterms:modified xsi:type="dcterms:W3CDTF">2018-07-19T19:59:10Z</dcterms:modified>
</cp:coreProperties>
</file>